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004800" cy="9753600"/>
  <p:notesSz cx="6858000" cy="9144000"/>
  <p:defaultTextStyle>
    <a:lvl1pPr algn="ctr" defTabSz="584200">
      <a:defRPr sz="3600">
        <a:solidFill>
          <a:srgbClr val="AB7655"/>
        </a:solidFill>
        <a:latin typeface="Helvetica Neue Light"/>
        <a:ea typeface="Helvetica Neue Light"/>
        <a:cs typeface="Helvetica Neue Light"/>
        <a:sym typeface="Helvetica Neue Light"/>
      </a:defRPr>
    </a:lvl1pPr>
    <a:lvl2pPr algn="ctr" defTabSz="584200">
      <a:defRPr sz="3600">
        <a:solidFill>
          <a:srgbClr val="AB7655"/>
        </a:solidFill>
        <a:latin typeface="Helvetica Neue Light"/>
        <a:ea typeface="Helvetica Neue Light"/>
        <a:cs typeface="Helvetica Neue Light"/>
        <a:sym typeface="Helvetica Neue Light"/>
      </a:defRPr>
    </a:lvl2pPr>
    <a:lvl3pPr algn="ctr" defTabSz="584200">
      <a:defRPr sz="3600">
        <a:solidFill>
          <a:srgbClr val="AB7655"/>
        </a:solidFill>
        <a:latin typeface="Helvetica Neue Light"/>
        <a:ea typeface="Helvetica Neue Light"/>
        <a:cs typeface="Helvetica Neue Light"/>
        <a:sym typeface="Helvetica Neue Light"/>
      </a:defRPr>
    </a:lvl3pPr>
    <a:lvl4pPr algn="ctr" defTabSz="584200">
      <a:defRPr sz="3600">
        <a:solidFill>
          <a:srgbClr val="AB7655"/>
        </a:solidFill>
        <a:latin typeface="Helvetica Neue Light"/>
        <a:ea typeface="Helvetica Neue Light"/>
        <a:cs typeface="Helvetica Neue Light"/>
        <a:sym typeface="Helvetica Neue Light"/>
      </a:defRPr>
    </a:lvl4pPr>
    <a:lvl5pPr algn="ctr" defTabSz="584200">
      <a:defRPr sz="3600">
        <a:solidFill>
          <a:srgbClr val="AB7655"/>
        </a:solidFill>
        <a:latin typeface="Helvetica Neue Light"/>
        <a:ea typeface="Helvetica Neue Light"/>
        <a:cs typeface="Helvetica Neue Light"/>
        <a:sym typeface="Helvetica Neue Light"/>
      </a:defRPr>
    </a:lvl5pPr>
    <a:lvl6pPr algn="ctr" defTabSz="584200">
      <a:defRPr sz="3600">
        <a:solidFill>
          <a:srgbClr val="AB7655"/>
        </a:solidFill>
        <a:latin typeface="Helvetica Neue Light"/>
        <a:ea typeface="Helvetica Neue Light"/>
        <a:cs typeface="Helvetica Neue Light"/>
        <a:sym typeface="Helvetica Neue Light"/>
      </a:defRPr>
    </a:lvl6pPr>
    <a:lvl7pPr algn="ctr" defTabSz="584200">
      <a:defRPr sz="3600">
        <a:solidFill>
          <a:srgbClr val="AB7655"/>
        </a:solidFill>
        <a:latin typeface="Helvetica Neue Light"/>
        <a:ea typeface="Helvetica Neue Light"/>
        <a:cs typeface="Helvetica Neue Light"/>
        <a:sym typeface="Helvetica Neue Light"/>
      </a:defRPr>
    </a:lvl7pPr>
    <a:lvl8pPr algn="ctr" defTabSz="584200">
      <a:defRPr sz="3600">
        <a:solidFill>
          <a:srgbClr val="AB7655"/>
        </a:solidFill>
        <a:latin typeface="Helvetica Neue Light"/>
        <a:ea typeface="Helvetica Neue Light"/>
        <a:cs typeface="Helvetica Neue Light"/>
        <a:sym typeface="Helvetica Neue Light"/>
      </a:defRPr>
    </a:lvl8pPr>
    <a:lvl9pPr algn="ctr" defTabSz="584200">
      <a:defRPr sz="3600">
        <a:solidFill>
          <a:srgbClr val="AB7655"/>
        </a:solidFill>
        <a:latin typeface="Helvetica Neue Light"/>
        <a:ea typeface="Helvetica Neue Light"/>
        <a:cs typeface="Helvetica Neue Light"/>
        <a:sym typeface="Helvetica Neue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Helvetica Neue Light"/>
          <a:ea typeface="Helvetica Neue Light"/>
          <a:cs typeface="Helvetica Neue Light"/>
        </a:font>
        <a:srgbClr val="AB7655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12700" cap="flat">
              <a:solidFill>
                <a:srgbClr val="558AAB"/>
              </a:solidFill>
              <a:prstDash val="solid"/>
              <a:bevel/>
            </a:ln>
          </a:top>
          <a:bottom>
            <a:ln w="127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solidFill>
            <a:srgbClr val="D0D4DD"/>
          </a:solidFill>
        </a:fill>
      </a:tcStyle>
    </a:wholeTbl>
    <a:band2H>
      <a:tcTxStyle/>
      <a:tcStyle>
        <a:tcBdr/>
        <a:fill>
          <a:solidFill>
            <a:srgbClr val="E9EBEF"/>
          </a:solidFill>
        </a:fill>
      </a:tcStyle>
    </a:band2H>
    <a:firstCol>
      <a:tcTxStyle b="on" i="on">
        <a:font>
          <a:latin typeface="Helvetica Neue Light"/>
          <a:ea typeface="Helvetica Neue Light"/>
          <a:cs typeface="Helvetica Neue Light"/>
        </a:font>
        <a:srgbClr val="558AAB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12700" cap="flat">
              <a:solidFill>
                <a:srgbClr val="558AAB"/>
              </a:solidFill>
              <a:prstDash val="solid"/>
              <a:bevel/>
            </a:ln>
          </a:top>
          <a:bottom>
            <a:ln w="127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solidFill>
            <a:srgbClr val="577198"/>
          </a:solidFill>
        </a:fill>
      </a:tcStyle>
    </a:firstCol>
    <a:lastRow>
      <a:tcTxStyle b="on" i="on">
        <a:font>
          <a:latin typeface="Helvetica Neue Light"/>
          <a:ea typeface="Helvetica Neue Light"/>
          <a:cs typeface="Helvetica Neue Light"/>
        </a:font>
        <a:srgbClr val="558AAB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38100" cap="flat">
              <a:solidFill>
                <a:srgbClr val="558AAB"/>
              </a:solidFill>
              <a:prstDash val="solid"/>
              <a:bevel/>
            </a:ln>
          </a:top>
          <a:bottom>
            <a:ln w="127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solidFill>
            <a:srgbClr val="577198"/>
          </a:solidFill>
        </a:fill>
      </a:tcStyle>
    </a:lastRow>
    <a:firstRow>
      <a:tcTxStyle b="on" i="on">
        <a:font>
          <a:latin typeface="Helvetica Neue Light"/>
          <a:ea typeface="Helvetica Neue Light"/>
          <a:cs typeface="Helvetica Neue Light"/>
        </a:font>
        <a:srgbClr val="558AAB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12700" cap="flat">
              <a:solidFill>
                <a:srgbClr val="558AAB"/>
              </a:solidFill>
              <a:prstDash val="solid"/>
              <a:bevel/>
            </a:ln>
          </a:top>
          <a:bottom>
            <a:ln w="381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solidFill>
            <a:srgbClr val="577198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Helvetica Neue Light"/>
          <a:ea typeface="Helvetica Neue Light"/>
          <a:cs typeface="Helvetica Neue Light"/>
        </a:font>
        <a:srgbClr val="AB7655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12700" cap="flat">
              <a:solidFill>
                <a:srgbClr val="558AAB"/>
              </a:solidFill>
              <a:prstDash val="solid"/>
              <a:bevel/>
            </a:ln>
          </a:top>
          <a:bottom>
            <a:ln w="127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solidFill>
            <a:srgbClr val="E6DBCB"/>
          </a:solidFill>
        </a:fill>
      </a:tcStyle>
    </a:wholeTbl>
    <a:band2H>
      <a:tcTxStyle/>
      <a:tcStyle>
        <a:tcBdr/>
        <a:fill>
          <a:solidFill>
            <a:srgbClr val="F3EEE7"/>
          </a:solidFill>
        </a:fill>
      </a:tcStyle>
    </a:band2H>
    <a:firstCol>
      <a:tcTxStyle b="on" i="on">
        <a:font>
          <a:latin typeface="Helvetica Neue Light"/>
          <a:ea typeface="Helvetica Neue Light"/>
          <a:cs typeface="Helvetica Neue Light"/>
        </a:font>
        <a:srgbClr val="558AAB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12700" cap="flat">
              <a:solidFill>
                <a:srgbClr val="558AAB"/>
              </a:solidFill>
              <a:prstDash val="solid"/>
              <a:bevel/>
            </a:ln>
          </a:top>
          <a:bottom>
            <a:ln w="127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solidFill>
            <a:srgbClr val="B98F20"/>
          </a:solidFill>
        </a:fill>
      </a:tcStyle>
    </a:firstCol>
    <a:lastRow>
      <a:tcTxStyle b="on" i="on">
        <a:font>
          <a:latin typeface="Helvetica Neue Light"/>
          <a:ea typeface="Helvetica Neue Light"/>
          <a:cs typeface="Helvetica Neue Light"/>
        </a:font>
        <a:srgbClr val="558AAB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38100" cap="flat">
              <a:solidFill>
                <a:srgbClr val="558AAB"/>
              </a:solidFill>
              <a:prstDash val="solid"/>
              <a:bevel/>
            </a:ln>
          </a:top>
          <a:bottom>
            <a:ln w="127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solidFill>
            <a:srgbClr val="B98F20"/>
          </a:solidFill>
        </a:fill>
      </a:tcStyle>
    </a:lastRow>
    <a:firstRow>
      <a:tcTxStyle b="on" i="on">
        <a:font>
          <a:latin typeface="Helvetica Neue Light"/>
          <a:ea typeface="Helvetica Neue Light"/>
          <a:cs typeface="Helvetica Neue Light"/>
        </a:font>
        <a:srgbClr val="558AAB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12700" cap="flat">
              <a:solidFill>
                <a:srgbClr val="558AAB"/>
              </a:solidFill>
              <a:prstDash val="solid"/>
              <a:bevel/>
            </a:ln>
          </a:top>
          <a:bottom>
            <a:ln w="381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solidFill>
            <a:srgbClr val="B98F20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Helvetica Neue Light"/>
          <a:ea typeface="Helvetica Neue Light"/>
          <a:cs typeface="Helvetica Neue Light"/>
        </a:font>
        <a:srgbClr val="AB7655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12700" cap="flat">
              <a:solidFill>
                <a:srgbClr val="558AAB"/>
              </a:solidFill>
              <a:prstDash val="solid"/>
              <a:bevel/>
            </a:ln>
          </a:top>
          <a:bottom>
            <a:ln w="127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solidFill>
            <a:srgbClr val="D0CDD4"/>
          </a:solidFill>
        </a:fill>
      </a:tcStyle>
    </a:wholeTbl>
    <a:band2H>
      <a:tcTxStyle/>
      <a:tcStyle>
        <a:tcBdr/>
        <a:fill>
          <a:solidFill>
            <a:srgbClr val="E9E8EB"/>
          </a:solidFill>
        </a:fill>
      </a:tcStyle>
    </a:band2H>
    <a:firstCol>
      <a:tcTxStyle b="on" i="on">
        <a:font>
          <a:latin typeface="Helvetica Neue Light"/>
          <a:ea typeface="Helvetica Neue Light"/>
          <a:cs typeface="Helvetica Neue Light"/>
        </a:font>
        <a:srgbClr val="558AAB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12700" cap="flat">
              <a:solidFill>
                <a:srgbClr val="558AAB"/>
              </a:solidFill>
              <a:prstDash val="solid"/>
              <a:bevel/>
            </a:ln>
          </a:top>
          <a:bottom>
            <a:ln w="127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solidFill>
            <a:srgbClr val="574170"/>
          </a:solidFill>
        </a:fill>
      </a:tcStyle>
    </a:firstCol>
    <a:lastRow>
      <a:tcTxStyle b="on" i="on">
        <a:font>
          <a:latin typeface="Helvetica Neue Light"/>
          <a:ea typeface="Helvetica Neue Light"/>
          <a:cs typeface="Helvetica Neue Light"/>
        </a:font>
        <a:srgbClr val="558AAB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38100" cap="flat">
              <a:solidFill>
                <a:srgbClr val="558AAB"/>
              </a:solidFill>
              <a:prstDash val="solid"/>
              <a:bevel/>
            </a:ln>
          </a:top>
          <a:bottom>
            <a:ln w="127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solidFill>
            <a:srgbClr val="574170"/>
          </a:solidFill>
        </a:fill>
      </a:tcStyle>
    </a:lastRow>
    <a:firstRow>
      <a:tcTxStyle b="on" i="on">
        <a:font>
          <a:latin typeface="Helvetica Neue Light"/>
          <a:ea typeface="Helvetica Neue Light"/>
          <a:cs typeface="Helvetica Neue Light"/>
        </a:font>
        <a:srgbClr val="558AAB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12700" cap="flat">
              <a:solidFill>
                <a:srgbClr val="558AAB"/>
              </a:solidFill>
              <a:prstDash val="solid"/>
              <a:bevel/>
            </a:ln>
          </a:top>
          <a:bottom>
            <a:ln w="381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solidFill>
            <a:srgbClr val="574170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Helvetica Neue Light"/>
          <a:ea typeface="Helvetica Neue Light"/>
          <a:cs typeface="Helvetica Neue Light"/>
        </a:font>
        <a:srgbClr val="AB765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EBE9"/>
          </a:solidFill>
        </a:fill>
      </a:tcStyle>
    </a:wholeTbl>
    <a:band2H>
      <a:tcTxStyle/>
      <a:tcStyle>
        <a:tcBdr/>
        <a:fill>
          <a:solidFill>
            <a:srgbClr val="558AAB"/>
          </a:solidFill>
        </a:fill>
      </a:tcStyle>
    </a:band2H>
    <a:firstCol>
      <a:tcTxStyle b="on" i="on">
        <a:font>
          <a:latin typeface="Helvetica Neue Light"/>
          <a:ea typeface="Helvetica Neue Light"/>
          <a:cs typeface="Helvetica Neue Light"/>
        </a:font>
        <a:srgbClr val="558AA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77198"/>
          </a:solidFill>
        </a:fill>
      </a:tcStyle>
    </a:firstCol>
    <a:lastRow>
      <a:tcTxStyle b="on" i="on">
        <a:font>
          <a:latin typeface="Helvetica Neue Light"/>
          <a:ea typeface="Helvetica Neue Light"/>
          <a:cs typeface="Helvetica Neue Light"/>
        </a:font>
        <a:srgbClr val="AB765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AB7655"/>
              </a:solidFill>
              <a:prstDash val="solid"/>
              <a:bevel/>
            </a:ln>
          </a:top>
          <a:bottom>
            <a:ln w="25400" cap="flat">
              <a:solidFill>
                <a:srgbClr val="AB7655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58AAB"/>
          </a:solidFill>
        </a:fill>
      </a:tcStyle>
    </a:lastRow>
    <a:firstRow>
      <a:tcTxStyle b="on" i="on">
        <a:font>
          <a:latin typeface="Helvetica Neue Light"/>
          <a:ea typeface="Helvetica Neue Light"/>
          <a:cs typeface="Helvetica Neue Light"/>
        </a:font>
        <a:srgbClr val="558AA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B7655"/>
              </a:solidFill>
              <a:prstDash val="solid"/>
              <a:bevel/>
            </a:ln>
          </a:top>
          <a:bottom>
            <a:ln w="25400" cap="flat">
              <a:solidFill>
                <a:srgbClr val="AB7655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77198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Helvetica Neue Light"/>
          <a:ea typeface="Helvetica Neue Light"/>
          <a:cs typeface="Helvetica Neue Light"/>
        </a:font>
        <a:srgbClr val="AB7655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12700" cap="flat">
              <a:solidFill>
                <a:srgbClr val="558AAB"/>
              </a:solidFill>
              <a:prstDash val="solid"/>
              <a:bevel/>
            </a:ln>
          </a:top>
          <a:bottom>
            <a:ln w="127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solidFill>
            <a:srgbClr val="E2D5D0"/>
          </a:solidFill>
        </a:fill>
      </a:tcStyle>
    </a:wholeTbl>
    <a:band2H>
      <a:tcTxStyle/>
      <a:tcStyle>
        <a:tcBdr/>
        <a:fill>
          <a:solidFill>
            <a:srgbClr val="F1EBE9"/>
          </a:solidFill>
        </a:fill>
      </a:tcStyle>
    </a:band2H>
    <a:firstCol>
      <a:tcTxStyle b="on" i="on">
        <a:font>
          <a:latin typeface="Helvetica Neue Light"/>
          <a:ea typeface="Helvetica Neue Light"/>
          <a:cs typeface="Helvetica Neue Light"/>
        </a:font>
        <a:srgbClr val="558AAB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12700" cap="flat">
              <a:solidFill>
                <a:srgbClr val="558AAB"/>
              </a:solidFill>
              <a:prstDash val="solid"/>
              <a:bevel/>
            </a:ln>
          </a:top>
          <a:bottom>
            <a:ln w="127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solidFill>
            <a:srgbClr val="AB7655"/>
          </a:solidFill>
        </a:fill>
      </a:tcStyle>
    </a:firstCol>
    <a:lastRow>
      <a:tcTxStyle b="on" i="on">
        <a:font>
          <a:latin typeface="Helvetica Neue Light"/>
          <a:ea typeface="Helvetica Neue Light"/>
          <a:cs typeface="Helvetica Neue Light"/>
        </a:font>
        <a:srgbClr val="558AAB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38100" cap="flat">
              <a:solidFill>
                <a:srgbClr val="558AAB"/>
              </a:solidFill>
              <a:prstDash val="solid"/>
              <a:bevel/>
            </a:ln>
          </a:top>
          <a:bottom>
            <a:ln w="127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solidFill>
            <a:srgbClr val="AB7655"/>
          </a:solidFill>
        </a:fill>
      </a:tcStyle>
    </a:lastRow>
    <a:firstRow>
      <a:tcTxStyle b="on" i="on">
        <a:font>
          <a:latin typeface="Helvetica Neue Light"/>
          <a:ea typeface="Helvetica Neue Light"/>
          <a:cs typeface="Helvetica Neue Light"/>
        </a:font>
        <a:srgbClr val="558AAB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12700" cap="flat">
              <a:solidFill>
                <a:srgbClr val="558AAB"/>
              </a:solidFill>
              <a:prstDash val="solid"/>
              <a:bevel/>
            </a:ln>
          </a:top>
          <a:bottom>
            <a:ln w="381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solidFill>
            <a:srgbClr val="AB7655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Helvetica Neue Light"/>
          <a:ea typeface="Helvetica Neue Light"/>
          <a:cs typeface="Helvetica Neue Light"/>
        </a:font>
        <a:srgbClr val="558AAB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12700" cap="flat">
              <a:solidFill>
                <a:srgbClr val="558AAB"/>
              </a:solidFill>
              <a:prstDash val="solid"/>
              <a:bevel/>
            </a:ln>
          </a:top>
          <a:bottom>
            <a:ln w="127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solidFill>
            <a:srgbClr val="558AAB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Helvetica Neue Light"/>
          <a:ea typeface="Helvetica Neue Light"/>
          <a:cs typeface="Helvetica Neue Light"/>
        </a:font>
        <a:srgbClr val="558AAB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12700" cap="flat">
              <a:solidFill>
                <a:srgbClr val="558AAB"/>
              </a:solidFill>
              <a:prstDash val="solid"/>
              <a:bevel/>
            </a:ln>
          </a:top>
          <a:bottom>
            <a:ln w="127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solidFill>
            <a:srgbClr val="558AAB">
              <a:alpha val="20000"/>
            </a:srgbClr>
          </a:solidFill>
        </a:fill>
      </a:tcStyle>
    </a:firstCol>
    <a:lastRow>
      <a:tcTxStyle b="on" i="on">
        <a:font>
          <a:latin typeface="Helvetica Neue Light"/>
          <a:ea typeface="Helvetica Neue Light"/>
          <a:cs typeface="Helvetica Neue Light"/>
        </a:font>
        <a:srgbClr val="558AAB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50800" cap="flat">
              <a:solidFill>
                <a:srgbClr val="558AAB"/>
              </a:solidFill>
              <a:prstDash val="solid"/>
              <a:bevel/>
            </a:ln>
          </a:top>
          <a:bottom>
            <a:ln w="127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Helvetica Neue Light"/>
          <a:ea typeface="Helvetica Neue Light"/>
          <a:cs typeface="Helvetica Neue Light"/>
        </a:font>
        <a:srgbClr val="558AAB"/>
      </a:tcTxStyle>
      <a:tcStyle>
        <a:tcBdr>
          <a:left>
            <a:ln w="12700" cap="flat">
              <a:solidFill>
                <a:srgbClr val="558AAB"/>
              </a:solidFill>
              <a:prstDash val="solid"/>
              <a:bevel/>
            </a:ln>
          </a:left>
          <a:right>
            <a:ln w="12700" cap="flat">
              <a:solidFill>
                <a:srgbClr val="558AAB"/>
              </a:solidFill>
              <a:prstDash val="solid"/>
              <a:bevel/>
            </a:ln>
          </a:right>
          <a:top>
            <a:ln w="12700" cap="flat">
              <a:solidFill>
                <a:srgbClr val="558AAB"/>
              </a:solidFill>
              <a:prstDash val="solid"/>
              <a:bevel/>
            </a:ln>
          </a:top>
          <a:bottom>
            <a:ln w="25400" cap="flat">
              <a:solidFill>
                <a:srgbClr val="558AAB"/>
              </a:solidFill>
              <a:prstDash val="solid"/>
              <a:bevel/>
            </a:ln>
          </a:bottom>
          <a:insideH>
            <a:ln w="12700" cap="flat">
              <a:solidFill>
                <a:srgbClr val="558AAB"/>
              </a:solidFill>
              <a:prstDash val="solid"/>
              <a:bevel/>
            </a:ln>
          </a:insideH>
          <a:insideV>
            <a:ln w="12700" cap="flat">
              <a:solidFill>
                <a:srgbClr val="558AAB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2"/>
    <p:restoredTop sz="94712"/>
  </p:normalViewPr>
  <p:slideViewPr>
    <p:cSldViewPr snapToGrid="0" snapToObjects="1">
      <p:cViewPr>
        <p:scale>
          <a:sx n="73" d="100"/>
          <a:sy n="73" d="100"/>
        </p:scale>
        <p:origin x="10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39348620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422400" y="5245100"/>
            <a:ext cx="10541000" cy="26289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422400" y="7861300"/>
            <a:ext cx="10541000" cy="1371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278468" y="8355012"/>
            <a:ext cx="12459504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368300" y="8369300"/>
            <a:ext cx="108458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sz="4200" cap="all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2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368300" y="9017000"/>
            <a:ext cx="108458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1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278468" y="8355012"/>
            <a:ext cx="12459504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368300" y="8369300"/>
            <a:ext cx="108458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sz="4200" cap="all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2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368300" y="9017000"/>
            <a:ext cx="108458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78468" y="8913812"/>
            <a:ext cx="1244693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" name="Shape 10"/>
          <p:cNvSpPr/>
          <p:nvPr/>
        </p:nvSpPr>
        <p:spPr>
          <a:xfrm rot="5400000">
            <a:off x="4963110" y="9199442"/>
            <a:ext cx="592216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78468" y="7186612"/>
            <a:ext cx="1244693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4200" cap="all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4200" cap="all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2pPr>
            <a:lvl3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4200" cap="all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3pPr>
            <a:lvl4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4200" cap="all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4pPr>
            <a:lvl5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4200" cap="all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200" cap="all">
                <a:solidFill>
                  <a:srgbClr val="DEDEDE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4200" cap="all">
                <a:solidFill>
                  <a:srgbClr val="DEDEDE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4200" cap="all">
                <a:solidFill>
                  <a:srgbClr val="DEDEDE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4200" cap="all">
                <a:solidFill>
                  <a:srgbClr val="DEDEDE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4200" cap="all">
                <a:solidFill>
                  <a:srgbClr val="DEDED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 4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278468" y="8913812"/>
            <a:ext cx="1244693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" name="Shape 17"/>
          <p:cNvSpPr/>
          <p:nvPr/>
        </p:nvSpPr>
        <p:spPr>
          <a:xfrm rot="5400000">
            <a:off x="4963110" y="9199442"/>
            <a:ext cx="592216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278468" y="7186612"/>
            <a:ext cx="1244693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4200" cap="all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4200" cap="all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2pPr>
            <a:lvl3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4200" cap="all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3pPr>
            <a:lvl4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4200" cap="all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4pPr>
            <a:lvl5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4200" cap="all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200" cap="all">
                <a:solidFill>
                  <a:srgbClr val="DEDEDE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4200" cap="all">
                <a:solidFill>
                  <a:srgbClr val="DEDEDE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4200" cap="all">
                <a:solidFill>
                  <a:srgbClr val="DEDEDE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4200" cap="all">
                <a:solidFill>
                  <a:srgbClr val="DEDEDE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4200" cap="all">
                <a:solidFill>
                  <a:srgbClr val="DEDED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1231900" y="3568700"/>
            <a:ext cx="10541000" cy="2628900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DEDEDE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1041400" y="1295400"/>
            <a:ext cx="5334000" cy="3924300"/>
          </a:xfrm>
          <a:prstGeom prst="rect">
            <a:avLst/>
          </a:prstGeom>
        </p:spPr>
        <p:txBody>
          <a:bodyPr anchor="b"/>
          <a:lstStyle>
            <a:lvl1pPr>
              <a:defRPr sz="6500" cap="all">
                <a:solidFill>
                  <a:srgbClr val="DEDE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5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1041400" y="5207000"/>
            <a:ext cx="5334000" cy="3225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1041400" y="44819"/>
            <a:ext cx="10922000" cy="288216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1041400" y="2716497"/>
            <a:ext cx="5334000" cy="5819206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2800"/>
              </a:spcBef>
              <a:buBlip>
                <a:blip r:embed="rId2"/>
              </a:buBlip>
              <a:defRPr sz="3000"/>
            </a:lvl1pPr>
            <a:lvl2pPr marL="762000" indent="-381000">
              <a:spcBef>
                <a:spcPts val="2800"/>
              </a:spcBef>
              <a:buBlip>
                <a:blip r:embed="rId2"/>
              </a:buBlip>
              <a:defRPr sz="3000"/>
            </a:lvl2pPr>
            <a:lvl3pPr marL="1143000" indent="-381000">
              <a:spcBef>
                <a:spcPts val="2800"/>
              </a:spcBef>
              <a:buBlip>
                <a:blip r:embed="rId2"/>
              </a:buBlip>
              <a:defRPr sz="3000"/>
            </a:lvl3pPr>
            <a:lvl4pPr marL="1524000" indent="-381000">
              <a:spcBef>
                <a:spcPts val="2800"/>
              </a:spcBef>
              <a:buBlip>
                <a:blip r:embed="rId2"/>
              </a:buBlip>
              <a:defRPr sz="3000"/>
            </a:lvl4pPr>
            <a:lvl5pPr marL="1905000" indent="-3810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041400" y="1473200"/>
            <a:ext cx="10922000" cy="68072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558AAB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041400" y="255302"/>
            <a:ext cx="10922000" cy="2461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041400" y="2716497"/>
            <a:ext cx="10922000" cy="5819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7"/>
              </a:buBlip>
            </a:lvl1pPr>
            <a:lvl2pPr>
              <a:buBlip>
                <a:blip r:embed="rId17"/>
              </a:buBlip>
            </a:lvl2pPr>
            <a:lvl3pPr>
              <a:buBlip>
                <a:blip r:embed="rId17"/>
              </a:buBlip>
            </a:lvl3pPr>
            <a:lvl4pPr>
              <a:buBlip>
                <a:blip r:embed="rId17"/>
              </a:buBlip>
            </a:lvl4pPr>
            <a:lvl5pPr>
              <a:buBlip>
                <a:blip r:embed="rId17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defTabSz="584200">
        <a:lnSpc>
          <a:spcPct val="90000"/>
        </a:lnSpc>
        <a:defRPr sz="7200">
          <a:solidFill>
            <a:srgbClr val="558AAB"/>
          </a:solidFill>
          <a:latin typeface="Helvetica Neue Light"/>
          <a:ea typeface="Helvetica Neue Light"/>
          <a:cs typeface="Helvetica Neue Light"/>
          <a:sym typeface="Helvetica Neue Light"/>
        </a:defRPr>
      </a:lvl1pPr>
      <a:lvl2pPr defTabSz="584200">
        <a:lnSpc>
          <a:spcPct val="90000"/>
        </a:lnSpc>
        <a:defRPr sz="7200">
          <a:solidFill>
            <a:srgbClr val="558AAB"/>
          </a:solidFill>
          <a:latin typeface="Helvetica Neue Light"/>
          <a:ea typeface="Helvetica Neue Light"/>
          <a:cs typeface="Helvetica Neue Light"/>
          <a:sym typeface="Helvetica Neue Light"/>
        </a:defRPr>
      </a:lvl2pPr>
      <a:lvl3pPr defTabSz="584200">
        <a:lnSpc>
          <a:spcPct val="90000"/>
        </a:lnSpc>
        <a:defRPr sz="7200">
          <a:solidFill>
            <a:srgbClr val="558AAB"/>
          </a:solidFill>
          <a:latin typeface="Helvetica Neue Light"/>
          <a:ea typeface="Helvetica Neue Light"/>
          <a:cs typeface="Helvetica Neue Light"/>
          <a:sym typeface="Helvetica Neue Light"/>
        </a:defRPr>
      </a:lvl3pPr>
      <a:lvl4pPr defTabSz="584200">
        <a:lnSpc>
          <a:spcPct val="90000"/>
        </a:lnSpc>
        <a:defRPr sz="7200">
          <a:solidFill>
            <a:srgbClr val="558AAB"/>
          </a:solidFill>
          <a:latin typeface="Helvetica Neue Light"/>
          <a:ea typeface="Helvetica Neue Light"/>
          <a:cs typeface="Helvetica Neue Light"/>
          <a:sym typeface="Helvetica Neue Light"/>
        </a:defRPr>
      </a:lvl4pPr>
      <a:lvl5pPr defTabSz="584200">
        <a:lnSpc>
          <a:spcPct val="90000"/>
        </a:lnSpc>
        <a:defRPr sz="7200">
          <a:solidFill>
            <a:srgbClr val="558AAB"/>
          </a:solidFill>
          <a:latin typeface="Helvetica Neue Light"/>
          <a:ea typeface="Helvetica Neue Light"/>
          <a:cs typeface="Helvetica Neue Light"/>
          <a:sym typeface="Helvetica Neue Light"/>
        </a:defRPr>
      </a:lvl5pPr>
      <a:lvl6pPr defTabSz="584200">
        <a:lnSpc>
          <a:spcPct val="90000"/>
        </a:lnSpc>
        <a:defRPr sz="7200">
          <a:solidFill>
            <a:srgbClr val="558AAB"/>
          </a:solidFill>
          <a:latin typeface="Helvetica Neue Light"/>
          <a:ea typeface="Helvetica Neue Light"/>
          <a:cs typeface="Helvetica Neue Light"/>
          <a:sym typeface="Helvetica Neue Light"/>
        </a:defRPr>
      </a:lvl6pPr>
      <a:lvl7pPr defTabSz="584200">
        <a:lnSpc>
          <a:spcPct val="90000"/>
        </a:lnSpc>
        <a:defRPr sz="7200">
          <a:solidFill>
            <a:srgbClr val="558AAB"/>
          </a:solidFill>
          <a:latin typeface="Helvetica Neue Light"/>
          <a:ea typeface="Helvetica Neue Light"/>
          <a:cs typeface="Helvetica Neue Light"/>
          <a:sym typeface="Helvetica Neue Light"/>
        </a:defRPr>
      </a:lvl7pPr>
      <a:lvl8pPr defTabSz="584200">
        <a:lnSpc>
          <a:spcPct val="90000"/>
        </a:lnSpc>
        <a:defRPr sz="7200">
          <a:solidFill>
            <a:srgbClr val="558AAB"/>
          </a:solidFill>
          <a:latin typeface="Helvetica Neue Light"/>
          <a:ea typeface="Helvetica Neue Light"/>
          <a:cs typeface="Helvetica Neue Light"/>
          <a:sym typeface="Helvetica Neue Light"/>
        </a:defRPr>
      </a:lvl8pPr>
      <a:lvl9pPr defTabSz="584200">
        <a:lnSpc>
          <a:spcPct val="90000"/>
        </a:lnSpc>
        <a:defRPr sz="7200">
          <a:solidFill>
            <a:srgbClr val="558AAB"/>
          </a:solidFill>
          <a:latin typeface="Helvetica Neue Light"/>
          <a:ea typeface="Helvetica Neue Light"/>
          <a:cs typeface="Helvetica Neue Light"/>
          <a:sym typeface="Helvetica Neue Light"/>
        </a:defRPr>
      </a:lvl9pPr>
    </p:titleStyle>
    <p:bodyStyle>
      <a:lvl1pPr marL="444500" indent="-444500" defTabSz="584200">
        <a:spcBef>
          <a:spcPts val="3200"/>
        </a:spcBef>
        <a:buSzPct val="40000"/>
        <a:buBlip>
          <a:blip r:embed="rId17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1pPr>
      <a:lvl2pPr marL="889000" indent="-444500" defTabSz="584200">
        <a:spcBef>
          <a:spcPts val="3200"/>
        </a:spcBef>
        <a:buSzPct val="40000"/>
        <a:buBlip>
          <a:blip r:embed="rId17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2pPr>
      <a:lvl3pPr marL="1333500" indent="-444500" defTabSz="584200">
        <a:spcBef>
          <a:spcPts val="3200"/>
        </a:spcBef>
        <a:buSzPct val="40000"/>
        <a:buBlip>
          <a:blip r:embed="rId17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3pPr>
      <a:lvl4pPr marL="1778000" indent="-444500" defTabSz="584200">
        <a:spcBef>
          <a:spcPts val="3200"/>
        </a:spcBef>
        <a:buSzPct val="40000"/>
        <a:buBlip>
          <a:blip r:embed="rId17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4pPr>
      <a:lvl5pPr marL="2222500" indent="-444500" defTabSz="584200">
        <a:spcBef>
          <a:spcPts val="3200"/>
        </a:spcBef>
        <a:buSzPct val="40000"/>
        <a:buBlip>
          <a:blip r:embed="rId17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5pPr>
      <a:lvl6pPr marL="2667000" indent="-444500" defTabSz="584200">
        <a:spcBef>
          <a:spcPts val="3200"/>
        </a:spcBef>
        <a:buSzPct val="40000"/>
        <a:buBlip>
          <a:blip r:embed="rId17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6pPr>
      <a:lvl7pPr marL="3111500" indent="-444500" defTabSz="584200">
        <a:spcBef>
          <a:spcPts val="3200"/>
        </a:spcBef>
        <a:buSzPct val="40000"/>
        <a:buBlip>
          <a:blip r:embed="rId17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7pPr>
      <a:lvl8pPr marL="3556000" indent="-444500" defTabSz="584200">
        <a:spcBef>
          <a:spcPts val="3200"/>
        </a:spcBef>
        <a:buSzPct val="40000"/>
        <a:buBlip>
          <a:blip r:embed="rId17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8pPr>
      <a:lvl9pPr marL="4000500" indent="-444500" defTabSz="584200">
        <a:spcBef>
          <a:spcPts val="3200"/>
        </a:spcBef>
        <a:buSzPct val="40000"/>
        <a:buBlip>
          <a:blip r:embed="rId17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9pPr>
    </p:bodyStyle>
    <p:otherStyle>
      <a:lvl1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Neue Bold Condensed"/>
        </a:defRPr>
      </a:lvl1pPr>
      <a:lvl2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Neue Bold Condensed"/>
        </a:defRPr>
      </a:lvl2pPr>
      <a:lvl3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Neue Bold Condensed"/>
        </a:defRPr>
      </a:lvl3pPr>
      <a:lvl4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Neue Bold Condensed"/>
        </a:defRPr>
      </a:lvl4pPr>
      <a:lvl5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Neue Bold Condensed"/>
        </a:defRPr>
      </a:lvl5pPr>
      <a:lvl6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Neue Bold Condensed"/>
        </a:defRPr>
      </a:lvl6pPr>
      <a:lvl7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Neue Bold Condensed"/>
        </a:defRPr>
      </a:lvl7pPr>
      <a:lvl8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Neue Bold Condensed"/>
        </a:defRPr>
      </a:lvl8pPr>
      <a:lvl9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Neue Bold Condense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egecost.ed.gov/netpricecenter.aspx" TargetMode="External"/><Relationship Id="rId4" Type="http://schemas.openxmlformats.org/officeDocument/2006/relationships/hyperlink" Target="https://fafsa.ed.gov/" TargetMode="External"/><Relationship Id="rId5" Type="http://schemas.openxmlformats.org/officeDocument/2006/relationships/hyperlink" Target="https://www.hesc.ny.gov/pay-for-college/apply-for-financial-aid/nys-tap.html" TargetMode="External"/><Relationship Id="rId6" Type="http://schemas.openxmlformats.org/officeDocument/2006/relationships/hyperlink" Target="https://studentaid.ed.gov/sa/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nection.naviance.com/rck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2" Type="http://schemas.openxmlformats.org/officeDocument/2006/relationships/hyperlink" Target="http://www.connection.naviance.com/johnjay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hyperlink" Target="https://collegescorecard.ed.gov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://www.nacacnet.org/studentinfo/Pages/Default.aspx" TargetMode="Externa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onapp.org/" TargetMode="External"/><Relationship Id="rId4" Type="http://schemas.openxmlformats.org/officeDocument/2006/relationships/hyperlink" Target="https://www.suny.edu/applysuny/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1422400" y="5251450"/>
            <a:ext cx="10541000" cy="2628900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400" cap="all">
                <a:solidFill>
                  <a:srgbClr val="DEDEDE"/>
                </a:solidFill>
              </a:rPr>
              <a:t>The parent and guardian’s role in the college admission process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43991">
              <a:defRPr sz="1800" cap="none">
                <a:solidFill>
                  <a:srgbClr val="000000"/>
                </a:solidFill>
              </a:defRPr>
            </a:pPr>
            <a:r>
              <a:rPr sz="2700" cap="all">
                <a:solidFill>
                  <a:srgbClr val="558AAB"/>
                </a:solidFill>
              </a:rPr>
              <a:t>Parent workshop</a:t>
            </a:r>
            <a:endParaRPr sz="2700"/>
          </a:p>
          <a:p>
            <a:pPr lvl="0" defTabSz="443991">
              <a:defRPr sz="1800" cap="none">
                <a:solidFill>
                  <a:srgbClr val="000000"/>
                </a:solidFill>
              </a:defRPr>
            </a:pPr>
            <a:r>
              <a:rPr sz="2700" cap="all">
                <a:solidFill>
                  <a:srgbClr val="558AAB"/>
                </a:solidFill>
              </a:rPr>
              <a:t>december 5, 2015</a:t>
            </a:r>
            <a:endParaRPr sz="2700"/>
          </a:p>
          <a:p>
            <a:pPr lvl="0" defTabSz="443991">
              <a:defRPr sz="1800" cap="none">
                <a:solidFill>
                  <a:srgbClr val="000000"/>
                </a:solidFill>
              </a:defRPr>
            </a:pPr>
            <a:r>
              <a:rPr sz="2700" cap="all">
                <a:solidFill>
                  <a:srgbClr val="558AAB"/>
                </a:solidFill>
              </a:rPr>
              <a:t>Nicole gallacher - school counselor - John jay high school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Costs and Financial Aid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xfrm>
            <a:off x="1041400" y="2768600"/>
            <a:ext cx="10922000" cy="5715000"/>
          </a:xfrm>
          <a:prstGeom prst="rect">
            <a:avLst/>
          </a:prstGeom>
        </p:spPr>
        <p:txBody>
          <a:bodyPr/>
          <a:lstStyle/>
          <a:p>
            <a:pPr marL="363500" lvl="0" indent="-363500" defTabSz="373886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0" dirty="0">
                <a:solidFill>
                  <a:schemeClr val="tx2"/>
                </a:solidFill>
              </a:rPr>
              <a:t>Net Price Calculator </a:t>
            </a:r>
          </a:p>
          <a:p>
            <a:pPr marL="647980" lvl="1" indent="-363500" defTabSz="373886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0" dirty="0">
                <a:solidFill>
                  <a:schemeClr val="tx2"/>
                </a:solidFill>
                <a:hlinkClick r:id="rId3"/>
              </a:rPr>
              <a:t>https://collegecost.ed.gov/netpricecenter.aspx</a:t>
            </a:r>
            <a:r>
              <a:rPr sz="2300" dirty="0">
                <a:solidFill>
                  <a:schemeClr val="tx2"/>
                </a:solidFill>
              </a:rPr>
              <a:t> </a:t>
            </a:r>
          </a:p>
          <a:p>
            <a:pPr marL="363500" lvl="0" indent="-363500" defTabSz="373886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0" dirty="0">
                <a:solidFill>
                  <a:schemeClr val="tx2"/>
                </a:solidFill>
              </a:rPr>
              <a:t>Free Application for Federal Student AID (FAFSA)</a:t>
            </a:r>
          </a:p>
          <a:p>
            <a:pPr marL="647980" lvl="1" indent="-363500" defTabSz="373886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0" dirty="0">
                <a:solidFill>
                  <a:schemeClr val="tx2"/>
                </a:solidFill>
                <a:hlinkClick r:id="rId4"/>
              </a:rPr>
              <a:t>https://fafsa.ed.gov/</a:t>
            </a:r>
            <a:endParaRPr sz="2300" dirty="0">
              <a:solidFill>
                <a:schemeClr val="tx2"/>
              </a:solidFill>
            </a:endParaRPr>
          </a:p>
          <a:p>
            <a:pPr marL="647980" lvl="1" indent="-363500" defTabSz="373886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0" dirty="0">
                <a:solidFill>
                  <a:schemeClr val="tx2"/>
                </a:solidFill>
              </a:rPr>
              <a:t>FAFSA Forecaster</a:t>
            </a:r>
          </a:p>
          <a:p>
            <a:pPr marL="363500" lvl="0" indent="-363500" defTabSz="373886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0" dirty="0">
                <a:solidFill>
                  <a:schemeClr val="tx2"/>
                </a:solidFill>
              </a:rPr>
              <a:t>New York State Tuition Assistance Program - TAP</a:t>
            </a:r>
          </a:p>
          <a:p>
            <a:pPr marL="647980" lvl="1" indent="-363500" defTabSz="373886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0" dirty="0">
                <a:solidFill>
                  <a:schemeClr val="tx2"/>
                </a:solidFill>
                <a:hlinkClick r:id="rId5"/>
              </a:rPr>
              <a:t>https://www.hesc.ny.gov/pay-for-college/apply-for-financial-aid/nys-tap.html</a:t>
            </a:r>
            <a:r>
              <a:rPr sz="2300" dirty="0">
                <a:solidFill>
                  <a:schemeClr val="tx2"/>
                </a:solidFill>
              </a:rPr>
              <a:t> </a:t>
            </a:r>
          </a:p>
          <a:p>
            <a:pPr marL="363500" lvl="0" indent="-363500" defTabSz="373886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0" dirty="0">
                <a:solidFill>
                  <a:schemeClr val="tx2"/>
                </a:solidFill>
              </a:rPr>
              <a:t>Federal Student Aid </a:t>
            </a:r>
          </a:p>
          <a:p>
            <a:pPr marL="647980" lvl="1" indent="-363500" defTabSz="373886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00" dirty="0">
                <a:solidFill>
                  <a:schemeClr val="tx2"/>
                </a:solidFill>
                <a:hlinkClick r:id="rId6"/>
              </a:rPr>
              <a:t>https://studentaid.ed.gov/sa/</a:t>
            </a:r>
            <a:r>
              <a:rPr sz="2300" dirty="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Costs and Financial Aid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xfrm>
            <a:off x="1041400" y="2768600"/>
            <a:ext cx="10922000" cy="5715000"/>
          </a:xfrm>
          <a:prstGeom prst="rect">
            <a:avLst/>
          </a:prstGeom>
        </p:spPr>
        <p:txBody>
          <a:bodyPr/>
          <a:lstStyle/>
          <a:p>
            <a:pPr marL="553155" lvl="0" indent="-553155" defTabSz="467359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chemeClr val="tx2"/>
                </a:solidFill>
              </a:rPr>
              <a:t>Research outcome of graduates of particular college and major and compare to college costs</a:t>
            </a:r>
          </a:p>
          <a:p>
            <a:pPr marL="553155" lvl="0" indent="-553155" defTabSz="467359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chemeClr val="tx2"/>
                </a:solidFill>
              </a:rPr>
              <a:t>Average amount of student debt is 30,000 after 4 years</a:t>
            </a:r>
          </a:p>
          <a:p>
            <a:pPr marL="553155" lvl="0" indent="-553155" defTabSz="467359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chemeClr val="tx2"/>
                </a:solidFill>
              </a:rPr>
              <a:t>FAFSA</a:t>
            </a:r>
          </a:p>
          <a:p>
            <a:pPr marL="908755" lvl="1" indent="-553155" defTabSz="467359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chemeClr val="tx2"/>
                </a:solidFill>
              </a:rPr>
              <a:t>File for FAFSA, even if you don’t think you will get aid</a:t>
            </a:r>
          </a:p>
          <a:p>
            <a:pPr marL="908755" lvl="1" indent="-553155" defTabSz="467359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chemeClr val="tx2"/>
                </a:solidFill>
              </a:rPr>
              <a:t>You MUST create 2 separate accounts for student and parent, with each individual email attached</a:t>
            </a:r>
          </a:p>
          <a:p>
            <a:pPr marL="908755" lvl="1" indent="-553155" defTabSz="467359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chemeClr val="tx2"/>
                </a:solidFill>
              </a:rPr>
              <a:t>If all parents have not provided information, financial aid may not be awarded (by government or by institution)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Changes to FAFSA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idx="1"/>
          </p:nvPr>
        </p:nvSpPr>
        <p:spPr>
          <a:xfrm>
            <a:off x="1041400" y="2768600"/>
            <a:ext cx="10922000" cy="5715000"/>
          </a:xfrm>
          <a:prstGeom prst="rect">
            <a:avLst/>
          </a:prstGeom>
        </p:spPr>
        <p:txBody>
          <a:bodyPr/>
          <a:lstStyle/>
          <a:p>
            <a:pPr marL="468700" lvl="0" indent="-468700" defTabSz="426466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chemeClr val="tx2"/>
                </a:solidFill>
              </a:rPr>
              <a:t>FAFSA for current </a:t>
            </a:r>
            <a:r>
              <a:rPr lang="en-US" sz="2600" dirty="0" smtClean="0">
                <a:solidFill>
                  <a:schemeClr val="tx2"/>
                </a:solidFill>
              </a:rPr>
              <a:t>Seniors</a:t>
            </a:r>
            <a:r>
              <a:rPr sz="2600" dirty="0" smtClean="0">
                <a:solidFill>
                  <a:schemeClr val="tx2"/>
                </a:solidFill>
              </a:rPr>
              <a:t> </a:t>
            </a:r>
            <a:r>
              <a:rPr sz="2600" dirty="0">
                <a:solidFill>
                  <a:schemeClr val="tx2"/>
                </a:solidFill>
              </a:rPr>
              <a:t>and beyond, Prior-Prior-Year tax information (File in October of Senior Year)</a:t>
            </a:r>
          </a:p>
          <a:p>
            <a:pPr marL="468700" lvl="0" indent="-468700" defTabSz="426466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chemeClr val="tx2"/>
                </a:solidFill>
              </a:rPr>
              <a:t>Website rollover to .gov from .com</a:t>
            </a:r>
          </a:p>
          <a:p>
            <a:pPr marL="468700" lvl="0" indent="-468700" defTabSz="426466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chemeClr val="tx2"/>
                </a:solidFill>
              </a:rPr>
              <a:t>College list can no longer be viewed by the other schools your student has applied to and schools should NOT ask for access to this list</a:t>
            </a:r>
          </a:p>
          <a:p>
            <a:pPr marL="468700" lvl="0" indent="-468700" defTabSz="426466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chemeClr val="tx2"/>
                </a:solidFill>
              </a:rPr>
              <a:t>PIN changes to FSAID </a:t>
            </a:r>
          </a:p>
          <a:p>
            <a:pPr marL="793185" lvl="1" indent="-468700" defTabSz="426466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chemeClr val="tx2"/>
                </a:solidFill>
              </a:rPr>
              <a:t>If you have an older student and already have an account, you will match the PIN to the FSAID to save time and energy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Other Resources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1041400" y="2768600"/>
            <a:ext cx="10922000" cy="5715000"/>
          </a:xfrm>
          <a:prstGeom prst="rect">
            <a:avLst/>
          </a:prstGeom>
        </p:spPr>
        <p:txBody>
          <a:bodyPr/>
          <a:lstStyle/>
          <a:p>
            <a:pPr marL="637116" lvl="0" indent="-637116" defTabSz="502412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chemeClr val="tx2"/>
                </a:solidFill>
              </a:rPr>
              <a:t>College Admissions Office</a:t>
            </a:r>
          </a:p>
          <a:p>
            <a:pPr marL="637116" lvl="0" indent="-637116" defTabSz="502412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chemeClr val="tx2"/>
                </a:solidFill>
              </a:rPr>
              <a:t>College Financial Aid Office - For specific questions</a:t>
            </a:r>
          </a:p>
          <a:p>
            <a:pPr marL="637116" lvl="0" indent="-637116" defTabSz="502412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chemeClr val="tx2"/>
                </a:solidFill>
              </a:rPr>
              <a:t>Dutchess Community College Financial Aid Office </a:t>
            </a:r>
          </a:p>
          <a:p>
            <a:pPr marL="1019386" lvl="1" indent="-637116" defTabSz="502412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chemeClr val="tx2"/>
                </a:solidFill>
              </a:rPr>
              <a:t>Offers general financial aid information to ALL families in our county</a:t>
            </a:r>
          </a:p>
          <a:p>
            <a:pPr marL="637116" lvl="0" indent="-637116" defTabSz="502412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chemeClr val="tx2"/>
                </a:solidFill>
              </a:rPr>
              <a:t>Your student’s School Counselor</a:t>
            </a:r>
          </a:p>
          <a:p>
            <a:pPr marL="1019386" lvl="1" indent="-637116" defTabSz="502412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chemeClr val="tx2"/>
                </a:solidFill>
              </a:rPr>
              <a:t>When in doubt, email or call! If we don’t know, we will find someone who does.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DEDEDE"/>
                </a:solidFill>
              </a:rPr>
              <a:t>THank you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Opening Questions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1041400" y="2768600"/>
            <a:ext cx="10922000" cy="5715000"/>
          </a:xfrm>
          <a:prstGeom prst="rect">
            <a:avLst/>
          </a:prstGeom>
        </p:spPr>
        <p:txBody>
          <a:bodyPr/>
          <a:lstStyle/>
          <a:p>
            <a:pPr marL="889000" lvl="0" indent="-88900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chemeClr val="tx2"/>
                </a:solidFill>
              </a:rPr>
              <a:t>What grade is your student in?</a:t>
            </a:r>
          </a:p>
          <a:p>
            <a:pPr marL="889000" lvl="0" indent="-88900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chemeClr val="tx2"/>
                </a:solidFill>
              </a:rPr>
              <a:t>Have you been through this process before?</a:t>
            </a:r>
          </a:p>
          <a:p>
            <a:pPr marL="889000" lvl="0" indent="-88900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chemeClr val="tx2"/>
                </a:solidFill>
              </a:rPr>
              <a:t>How much intervention and assistance does your student need?  Significant? Moderate? Minimal?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The College Search Process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1041400" y="2768600"/>
            <a:ext cx="10922000" cy="5715000"/>
          </a:xfrm>
          <a:prstGeom prst="rect">
            <a:avLst/>
          </a:prstGeom>
        </p:spPr>
        <p:txBody>
          <a:bodyPr/>
          <a:lstStyle>
            <a:lvl1pPr marL="889000" indent="-889000"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chemeClr val="tx2"/>
                </a:solidFill>
              </a:rPr>
              <a:t>There are an overwhelming amount of options, how can you narrow down to a more manageable list of potential schools?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 dirty="0">
                <a:solidFill>
                  <a:srgbClr val="558AAB"/>
                </a:solidFill>
              </a:rPr>
              <a:t>Naviance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xfrm>
            <a:off x="1041400" y="2768600"/>
            <a:ext cx="10922000" cy="5715000"/>
          </a:xfrm>
          <a:prstGeom prst="rect">
            <a:avLst/>
          </a:prstGeom>
        </p:spPr>
        <p:txBody>
          <a:bodyPr/>
          <a:lstStyle/>
          <a:p>
            <a:pPr marL="889000" lvl="0" indent="-88900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chemeClr val="tx2"/>
                </a:solidFill>
              </a:rPr>
              <a:t>All students should have registered with Naviance at school with their school counselor </a:t>
            </a:r>
          </a:p>
          <a:p>
            <a:pPr marL="889000" lvl="0" indent="-88900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chemeClr val="tx2"/>
                </a:solidFill>
              </a:rPr>
              <a:t>Parents can open account as well through the school counselor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25779">
              <a:defRPr sz="37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700" cap="all">
                <a:solidFill>
                  <a:srgbClr val="DEDEDE"/>
                </a:solidFill>
              </a:rPr>
              <a:t>Family Connection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14094">
              <a:defRPr sz="1800" cap="none">
                <a:solidFill>
                  <a:srgbClr val="000000"/>
                </a:solidFill>
              </a:defRPr>
            </a:pPr>
            <a:r>
              <a:rPr sz="2100" cap="all">
                <a:solidFill>
                  <a:srgbClr val="558AAB"/>
                </a:solidFill>
              </a:rPr>
              <a:t>Log in at </a:t>
            </a:r>
            <a:r>
              <a:rPr sz="2100" cap="all">
                <a:hlinkClick r:id="rId2"/>
              </a:rPr>
              <a:t>www.connection.naviance.com/johnjay</a:t>
            </a:r>
            <a:r>
              <a:rPr sz="2100" cap="all">
                <a:solidFill>
                  <a:srgbClr val="558AAB"/>
                </a:solidFill>
              </a:rPr>
              <a:t> - </a:t>
            </a:r>
            <a:r>
              <a:rPr sz="2100" cap="all">
                <a:hlinkClick r:id="rId3"/>
              </a:rPr>
              <a:t>www.connection.naviance.com/rck</a:t>
            </a:r>
            <a:r>
              <a:rPr sz="2100" cap="all">
                <a:solidFill>
                  <a:srgbClr val="558AAB"/>
                </a:solidFill>
              </a:rPr>
              <a:t> </a:t>
            </a:r>
          </a:p>
        </p:txBody>
      </p:sp>
      <p:pic>
        <p:nvPicPr>
          <p:cNvPr id="67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4018" y="293423"/>
            <a:ext cx="7690961" cy="3741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image4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44018" y="4083532"/>
            <a:ext cx="7946523" cy="42372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College Visits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1041400" y="2768600"/>
            <a:ext cx="10922000" cy="5715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05963" lvl="0" indent="-305963" defTabSz="34467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00" dirty="0">
                <a:solidFill>
                  <a:schemeClr val="tx2"/>
                </a:solidFill>
              </a:rPr>
              <a:t>Start Local</a:t>
            </a:r>
          </a:p>
          <a:p>
            <a:pPr marL="568218" lvl="1" indent="-305963" defTabSz="34467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00" dirty="0">
                <a:solidFill>
                  <a:schemeClr val="tx2"/>
                </a:solidFill>
              </a:rPr>
              <a:t>College fairs are a great ice breaker and a way to gather a large amount of information in one stop</a:t>
            </a:r>
          </a:p>
          <a:p>
            <a:pPr marL="830472" lvl="2" indent="-305962" defTabSz="34467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2100" dirty="0" smtClean="0">
                <a:solidFill>
                  <a:schemeClr val="tx2"/>
                </a:solidFill>
              </a:rPr>
              <a:t>SUNY College Fair at SUNY New </a:t>
            </a:r>
            <a:r>
              <a:rPr lang="en-US" sz="2100" dirty="0" err="1" smtClean="0">
                <a:solidFill>
                  <a:schemeClr val="tx2"/>
                </a:solidFill>
              </a:rPr>
              <a:t>Paltz</a:t>
            </a:r>
            <a:r>
              <a:rPr lang="en-US" sz="2100" dirty="0" smtClean="0">
                <a:solidFill>
                  <a:schemeClr val="tx2"/>
                </a:solidFill>
              </a:rPr>
              <a:t>: September 22, 2016 6pm-8pm</a:t>
            </a:r>
          </a:p>
          <a:p>
            <a:pPr marL="830472" lvl="2" indent="-305962" defTabSz="34467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2100" dirty="0" err="1" smtClean="0">
                <a:solidFill>
                  <a:schemeClr val="tx2"/>
                </a:solidFill>
              </a:rPr>
              <a:t>Dutchess</a:t>
            </a:r>
            <a:r>
              <a:rPr lang="en-US" sz="2100" dirty="0" smtClean="0">
                <a:solidFill>
                  <a:schemeClr val="tx2"/>
                </a:solidFill>
              </a:rPr>
              <a:t> County Counseling Association Presents </a:t>
            </a:r>
            <a:r>
              <a:rPr lang="en-US" sz="2100" dirty="0" err="1" smtClean="0">
                <a:solidFill>
                  <a:schemeClr val="tx2"/>
                </a:solidFill>
              </a:rPr>
              <a:t>Dutchess</a:t>
            </a:r>
            <a:r>
              <a:rPr lang="en-US" sz="2100" dirty="0" smtClean="0">
                <a:solidFill>
                  <a:schemeClr val="tx2"/>
                </a:solidFill>
              </a:rPr>
              <a:t> Community College College Fair:  October 17, 2016 6-8 pm </a:t>
            </a:r>
          </a:p>
          <a:p>
            <a:pPr marL="830472" lvl="2" indent="-305962" defTabSz="34467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2100" dirty="0" smtClean="0">
                <a:solidFill>
                  <a:schemeClr val="tx2"/>
                </a:solidFill>
              </a:rPr>
              <a:t>Danbury College Fair at Danbury Fair Mall: October 17, 2016 5pm-8:30pm</a:t>
            </a:r>
          </a:p>
          <a:p>
            <a:pPr marL="830472" lvl="2" indent="-305962" defTabSz="344676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lang="en-US" sz="2100" dirty="0">
                <a:solidFill>
                  <a:schemeClr val="tx2"/>
                </a:solidFill>
              </a:rPr>
              <a:t>Marist College Fair - Spring </a:t>
            </a:r>
            <a:r>
              <a:rPr lang="en-US" sz="2100" dirty="0" smtClean="0">
                <a:solidFill>
                  <a:schemeClr val="tx2"/>
                </a:solidFill>
              </a:rPr>
              <a:t>2017</a:t>
            </a:r>
            <a:endParaRPr sz="2100" dirty="0">
              <a:solidFill>
                <a:schemeClr val="tx2"/>
              </a:solidFill>
            </a:endParaRPr>
          </a:p>
          <a:p>
            <a:pPr marL="305963" lvl="0" indent="-305963" defTabSz="34467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00" dirty="0">
                <a:solidFill>
                  <a:schemeClr val="tx2"/>
                </a:solidFill>
              </a:rPr>
              <a:t>Visit when students are on campus (Wappingers Spring Break)</a:t>
            </a:r>
          </a:p>
          <a:p>
            <a:pPr marL="305963" lvl="0" indent="-305963" defTabSz="34467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00" dirty="0">
                <a:solidFill>
                  <a:schemeClr val="tx2"/>
                </a:solidFill>
              </a:rPr>
              <a:t>Try a variety (public/private, large/medium/small, urban/suburban, etc…)</a:t>
            </a:r>
          </a:p>
          <a:p>
            <a:pPr marL="305963" lvl="0" indent="-305963" defTabSz="34467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00" dirty="0">
                <a:solidFill>
                  <a:schemeClr val="tx2"/>
                </a:solidFill>
              </a:rPr>
              <a:t>Check in with admissions</a:t>
            </a:r>
          </a:p>
          <a:p>
            <a:pPr marL="305963" lvl="0" indent="-305963" defTabSz="34467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00" dirty="0">
                <a:solidFill>
                  <a:schemeClr val="tx2"/>
                </a:solidFill>
              </a:rPr>
              <a:t>Meet important people, see important facilities (coaches, professors, specialty programs, extra curricular, etc…</a:t>
            </a:r>
          </a:p>
          <a:p>
            <a:pPr marL="305963" lvl="0" indent="-305963" defTabSz="344676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00" dirty="0">
                <a:solidFill>
                  <a:schemeClr val="tx2"/>
                </a:solidFill>
              </a:rPr>
              <a:t>Get out there!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College Score Card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1041400" y="2768600"/>
            <a:ext cx="10922000" cy="5715000"/>
          </a:xfrm>
          <a:prstGeom prst="rect">
            <a:avLst/>
          </a:prstGeom>
        </p:spPr>
        <p:txBody>
          <a:bodyPr/>
          <a:lstStyle/>
          <a:p>
            <a:pPr marL="889000" lvl="0" indent="-88900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chemeClr val="tx2"/>
                </a:solidFill>
              </a:rPr>
              <a:t>Website: </a:t>
            </a:r>
            <a:r>
              <a:rPr sz="3600" dirty="0">
                <a:solidFill>
                  <a:schemeClr val="tx2"/>
                </a:solidFill>
                <a:hlinkClick r:id="rId3"/>
              </a:rPr>
              <a:t>https://collegescorecard.ed.gov/</a:t>
            </a:r>
          </a:p>
          <a:p>
            <a:pPr marL="889000" lvl="0" indent="-88900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chemeClr val="tx2"/>
                </a:solidFill>
              </a:rPr>
              <a:t>Compare colleges using data as you narrow down your options</a:t>
            </a:r>
          </a:p>
          <a:p>
            <a:pPr marL="889000" lvl="0" indent="-88900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chemeClr val="tx2"/>
                </a:solidFill>
              </a:rPr>
              <a:t>Perform college search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25779">
              <a:defRPr sz="37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700" cap="all">
                <a:solidFill>
                  <a:srgbClr val="DEDEDE"/>
                </a:solidFill>
              </a:rPr>
              <a:t>Factors in college admissions decisions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55674">
              <a:defRPr sz="1800" cap="none">
                <a:solidFill>
                  <a:srgbClr val="000000"/>
                </a:solidFill>
              </a:defRPr>
            </a:pPr>
            <a:r>
              <a:rPr cap="all">
                <a:solidFill>
                  <a:srgbClr val="558AAB"/>
                </a:solidFill>
              </a:rPr>
              <a:t>Provided by nacac  - visit their website - </a:t>
            </a:r>
            <a:r>
              <a:rPr cap="all">
                <a:hlinkClick r:id="rId2"/>
              </a:rPr>
              <a:t>http://www.nacacnet.org/studentinfo/Pages/Default.aspx</a:t>
            </a:r>
          </a:p>
        </p:txBody>
      </p:sp>
      <p:pic>
        <p:nvPicPr>
          <p:cNvPr id="78" name="image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5729" y="939800"/>
            <a:ext cx="11506202" cy="675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Applying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xfrm>
            <a:off x="1041400" y="2768600"/>
            <a:ext cx="10922000" cy="5715000"/>
          </a:xfrm>
          <a:prstGeom prst="rect">
            <a:avLst/>
          </a:prstGeom>
        </p:spPr>
        <p:txBody>
          <a:bodyPr/>
          <a:lstStyle/>
          <a:p>
            <a:pPr marL="403013" lvl="0" indent="-403013" defTabSz="397256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chemeClr val="tx2"/>
                </a:solidFill>
              </a:rPr>
              <a:t>Much of the application process happens through Naviance </a:t>
            </a:r>
          </a:p>
          <a:p>
            <a:pPr marL="705273" lvl="1" indent="-403013" defTabSz="397256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chemeClr val="tx2"/>
                </a:solidFill>
              </a:rPr>
              <a:t>Recommendation letters</a:t>
            </a:r>
          </a:p>
          <a:p>
            <a:pPr marL="705273" lvl="1" indent="-403013" defTabSz="397256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chemeClr val="tx2"/>
                </a:solidFill>
              </a:rPr>
              <a:t>Transcript submission</a:t>
            </a:r>
          </a:p>
          <a:p>
            <a:pPr marL="705273" lvl="1" indent="-403013" defTabSz="397256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chemeClr val="tx2"/>
                </a:solidFill>
              </a:rPr>
              <a:t>Monitoring your a</a:t>
            </a:r>
            <a:r>
              <a:rPr sz="2400" dirty="0" smtClean="0">
                <a:solidFill>
                  <a:schemeClr val="tx2"/>
                </a:solidFill>
              </a:rPr>
              <a:t>pplication submission</a:t>
            </a:r>
            <a:r>
              <a:rPr lang="en-US" sz="2400" dirty="0" smtClean="0">
                <a:solidFill>
                  <a:schemeClr val="tx2"/>
                </a:solidFill>
              </a:rPr>
              <a:t> status </a:t>
            </a:r>
            <a:endParaRPr sz="2400" dirty="0">
              <a:solidFill>
                <a:schemeClr val="tx2"/>
              </a:solidFill>
            </a:endParaRPr>
          </a:p>
          <a:p>
            <a:pPr marL="705273" lvl="1" indent="-403013" defTabSz="397256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chemeClr val="tx2"/>
                </a:solidFill>
              </a:rPr>
              <a:t>Mid-year reports</a:t>
            </a:r>
          </a:p>
          <a:p>
            <a:pPr marL="403013" lvl="0" indent="-403013" defTabSz="397256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chemeClr val="tx2"/>
                </a:solidFill>
              </a:rPr>
              <a:t>Common Application </a:t>
            </a:r>
          </a:p>
          <a:p>
            <a:pPr marL="705273" lvl="1" indent="-403013" defTabSz="397256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chemeClr val="tx2"/>
                </a:solidFill>
                <a:hlinkClick r:id="rId3"/>
              </a:rPr>
              <a:t>https://www.commonapp.org/</a:t>
            </a:r>
            <a:r>
              <a:rPr sz="2400" dirty="0">
                <a:solidFill>
                  <a:schemeClr val="tx2"/>
                </a:solidFill>
              </a:rPr>
              <a:t> </a:t>
            </a:r>
          </a:p>
          <a:p>
            <a:pPr marL="403013" lvl="0" indent="-403013" defTabSz="397256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chemeClr val="tx2"/>
                </a:solidFill>
              </a:rPr>
              <a:t>SUNY Application</a:t>
            </a:r>
          </a:p>
          <a:p>
            <a:pPr marL="705273" lvl="1" indent="-403013" defTabSz="397256">
              <a:spcBef>
                <a:spcPts val="2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chemeClr val="tx2"/>
                </a:solidFill>
                <a:hlinkClick r:id="rId4"/>
              </a:rPr>
              <a:t>https://www.suny.edu/applysuny/</a:t>
            </a:r>
            <a:r>
              <a:rPr sz="2400" dirty="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568AAB"/>
      </a:dk1>
      <a:lt1>
        <a:srgbClr val="AB7655"/>
      </a:lt1>
      <a:dk2>
        <a:srgbClr val="A7A7A7"/>
      </a:dk2>
      <a:lt2>
        <a:srgbClr val="535353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58AAB"/>
        </a:solidFill>
        <a:ln w="25400" cap="flat">
          <a:solidFill>
            <a:srgbClr val="577198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AB7655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77198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AB7655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58AAB"/>
        </a:solidFill>
        <a:ln w="25400" cap="flat">
          <a:solidFill>
            <a:srgbClr val="577198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AB7655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77198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AB7655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574</Words>
  <Application>Microsoft Macintosh PowerPoint</Application>
  <PresentationFormat>Custom</PresentationFormat>
  <Paragraphs>74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Avenir Roman</vt:lpstr>
      <vt:lpstr>Helvetica</vt:lpstr>
      <vt:lpstr>Helvetica Neue</vt:lpstr>
      <vt:lpstr>Helvetica Neue Bold Condensed</vt:lpstr>
      <vt:lpstr>Helvetica Neue Light</vt:lpstr>
      <vt:lpstr>Default</vt:lpstr>
      <vt:lpstr>The parent and guardian’s role in the college admission process</vt:lpstr>
      <vt:lpstr>Opening Questions</vt:lpstr>
      <vt:lpstr>The College Search Process</vt:lpstr>
      <vt:lpstr>Naviance</vt:lpstr>
      <vt:lpstr>Family Connection</vt:lpstr>
      <vt:lpstr>College Visits</vt:lpstr>
      <vt:lpstr>College Score Card</vt:lpstr>
      <vt:lpstr>Factors in college admissions decisions</vt:lpstr>
      <vt:lpstr>Applying</vt:lpstr>
      <vt:lpstr>Costs and Financial Aid</vt:lpstr>
      <vt:lpstr>Costs and Financial Aid</vt:lpstr>
      <vt:lpstr>Changes to FAFSA</vt:lpstr>
      <vt:lpstr>Other Resources</vt:lpstr>
      <vt:lpstr>THank you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parent and guardian’s role in the college admission process</dc:title>
  <cp:lastModifiedBy>Nicole Kunkel</cp:lastModifiedBy>
  <cp:revision>6</cp:revision>
  <dcterms:modified xsi:type="dcterms:W3CDTF">2016-09-13T14:16:29Z</dcterms:modified>
</cp:coreProperties>
</file>